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4" r:id="rId1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7" Type="http://schemas.openxmlformats.org/officeDocument/2006/relationships/slide" Target="slides/slide2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1A9F26F-43EE-4F65-472A-F514B51B7B7E}"/>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E7C326F-A64A-429D-8CA2-E9205BE9DA5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434" name="Rectangle 2">
            <a:extLst>
              <a:ext uri="{FF2B5EF4-FFF2-40B4-BE49-F238E27FC236}">
                <a16:creationId xmlns:a16="http://schemas.microsoft.com/office/drawing/2014/main" id="{2B978588-2428-CA0B-D136-7F7742D82C0A}"/>
              </a:ext>
            </a:extLst>
          </p:cNvPr>
          <p:cNvSpPr>
            <a:spLocks noChangeArrowheads="1" noTextEdit="1"/>
          </p:cNvSpPr>
          <p:nvPr>
            <p:ph type="sldImg"/>
          </p:nvPr>
        </p:nvSpPr>
        <p:spPr>
          <a:ln/>
        </p:spPr>
      </p:sp>
      <p:sp>
        <p:nvSpPr>
          <p:cNvPr id="18436" name="Rectangle 4">
            <a:extLst>
              <a:ext uri="{FF2B5EF4-FFF2-40B4-BE49-F238E27FC236}">
                <a16:creationId xmlns:a16="http://schemas.microsoft.com/office/drawing/2014/main" id="{D3FAE55D-0410-0A9D-2AEF-62DA0849E1DE}"/>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1.xml"/><Relationship Id="rId2" Type="http://schemas.openxmlformats.org/officeDocument/2006/relationships/notesSlide" Target="../notesSlides/notesSlide9.xml"/><Relationship Id="rId3" Type="http://schemas.openxmlformats.org/officeDocument/2006/relationships/image" Target="../media/image137.png"/></Relationships>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D647215-0DAF-428B-5BA5-66BD55BF68E4}"/>
              </a:ext>
            </a:extLst>
          </p:cNvPr>
          <p:cNvSpPr>
            <a:spLocks noGrp="1" noChangeArrowheads="1"/>
          </p:cNvSpPr>
          <p:nvPr>
            <p:ph type="title"/>
          </p:nvPr>
        </p:nvSpPr>
        <p:spPr>
          <a:xfrm>
            <a:off x="1333500" y="457200"/>
            <a:ext cx="6477000" cy="914400"/>
          </a:xfrm>
        </p:spPr>
        <p:txBody>
          <a:bodyPr/>
          <a:lstStyle/>
          <a:p>
            <a:pPr algn="ctr"/>
            <a:r>
              <a:rPr lang="en-US" altLang="zh-CN" sz="4800" b="1">
                <a:solidFill>
                  <a:srgbClr val="009900"/>
                </a:solidFill>
                <a:ea typeface="宋体" panose="02010600030101010101" pitchFamily="2" charset="-122"/>
              </a:rPr>
              <a:t>Focus </a:t>
            </a:r>
            <a:endParaRPr lang="en-US" altLang="zh-CN" sz="4800" b="1">
              <a:ea typeface="宋体" panose="02010600030101010101" pitchFamily="2" charset="-122"/>
            </a:endParaRPr>
          </a:p>
        </p:txBody>
      </p:sp>
      <p:sp>
        <p:nvSpPr>
          <p:cNvPr id="13315" name="Rectangle 3">
            <a:extLst>
              <a:ext uri="{FF2B5EF4-FFF2-40B4-BE49-F238E27FC236}">
                <a16:creationId xmlns:a16="http://schemas.microsoft.com/office/drawing/2014/main" id="{A74C2BC4-D539-1920-06F1-2E8EAC0890A8}"/>
              </a:ext>
            </a:extLst>
          </p:cNvPr>
          <p:cNvSpPr>
            <a:spLocks noGrp="1" noChangeArrowheads="1"/>
          </p:cNvSpPr>
          <p:nvPr>
            <p:ph type="body" idx="1"/>
          </p:nvPr>
        </p:nvSpPr>
        <p:spPr>
          <a:xfrm>
            <a:off x="685800" y="1676400"/>
            <a:ext cx="4963335" cy="2668963"/>
          </a:xfrm>
          <a:noFill/>
          <a:ln/>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10000"/>
              </a:lnSpc>
            </a:pPr>
            <a:r>
              <a:rPr lang="en-US" altLang="zh-CN" sz="4000">
                <a:solidFill>
                  <a:srgbClr val="000099"/>
                </a:solidFill>
                <a:ea typeface="宋体" panose="02010600030101010101" pitchFamily="2" charset="-122"/>
              </a:rPr>
              <a:t>Energy Conservation is a means to:</a:t>
            </a:r>
          </a:p>
          <a:p>
            <a:pPr lvl="1">
              <a:lnSpc>
                <a:spcPct val="110000"/>
              </a:lnSpc>
            </a:pPr>
            <a:r>
              <a:rPr lang="en-US" altLang="zh-CN" sz="3600">
                <a:solidFill>
                  <a:srgbClr val="000099"/>
                </a:solidFill>
                <a:ea typeface="宋体" panose="02010600030101010101" pitchFamily="2" charset="-122"/>
              </a:rPr>
              <a:t>Save money to reinvest in other areas</a:t>
            </a:r>
          </a:p>
          <a:p>
            <a:pPr lvl="1">
              <a:lnSpc>
                <a:spcPct val="110000"/>
              </a:lnSpc>
            </a:pPr>
            <a:r>
              <a:rPr lang="en-US" altLang="zh-CN" sz="3600">
                <a:solidFill>
                  <a:srgbClr val="000099"/>
                </a:solidFill>
                <a:ea typeface="宋体" panose="02010600030101010101" pitchFamily="2" charset="-122"/>
              </a:rPr>
              <a:t>Conserve natural resources for a cleaner environment</a:t>
            </a:r>
          </a:p>
        </p:txBody>
      </p:sp>
      <p:grpSp>
        <p:nvGrpSpPr>
          <p:cNvPr id="13316" name="Group 4">
            <a:extLst>
              <a:ext uri="{FF2B5EF4-FFF2-40B4-BE49-F238E27FC236}">
                <a16:creationId xmlns:a16="http://schemas.microsoft.com/office/drawing/2014/main" id="{63735C88-CEEB-C33F-9875-14C744A53B62}"/>
              </a:ext>
            </a:extLst>
          </p:cNvPr>
          <p:cNvGrpSpPr>
            <a:grpSpLocks/>
          </p:cNvGrpSpPr>
          <p:nvPr/>
        </p:nvGrpSpPr>
        <p:grpSpPr bwMode="auto">
          <a:xfrm>
            <a:off x="152400" y="381000"/>
            <a:ext cx="1447800" cy="762000"/>
            <a:chOff x="4176" y="3408"/>
            <a:chExt cx="912" cy="480"/>
          </a:xfrm>
        </p:grpSpPr>
        <p:pic>
          <p:nvPicPr>
            <p:cNvPr id="13317" name="Picture 5">
              <a:extLst>
                <a:ext uri="{FF2B5EF4-FFF2-40B4-BE49-F238E27FC236}">
                  <a16:creationId xmlns:a16="http://schemas.microsoft.com/office/drawing/2014/main" id="{B90D7E0B-E8DD-010E-6D7F-F91F4DD1C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 y="3408"/>
              <a:ext cx="764"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6">
              <a:extLst>
                <a:ext uri="{FF2B5EF4-FFF2-40B4-BE49-F238E27FC236}">
                  <a16:creationId xmlns:a16="http://schemas.microsoft.com/office/drawing/2014/main" id="{72BE29B2-8B5A-9D9C-63E7-B28E20AA3757}"/>
                </a:ext>
              </a:extLst>
            </p:cNvPr>
            <p:cNvSpPr txBox="1">
              <a:spLocks noChangeArrowheads="1"/>
            </p:cNvSpPr>
            <p:nvPr/>
          </p:nvSpPr>
          <p:spPr bwMode="auto">
            <a:xfrm>
              <a:off x="4176" y="3769"/>
              <a:ext cx="912"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FF0000"/>
                  </a:solidFill>
                  <a:effectLst/>
                  <a:uLnTx/>
                  <a:uFillTx/>
                  <a:latin typeface="Technical" pitchFamily="66" charset="0"/>
                  <a:ea typeface="宋体" panose="02010600030101010101" pitchFamily="2" charset="-122"/>
                  <a:cs typeface="+mn-cs"/>
                </a:rPr>
                <a:t>Rebuild Massachusetts</a:t>
              </a: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trips(downRight)">
                                      <p:cBhvr>
                                        <p:cTn id="7" dur="500"/>
                                        <p:tgtEl>
                                          <p:spTgt spid="13315">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strips(downRight)">
                                      <p:cBhvr>
                                        <p:cTn id="10" dur="500"/>
                                        <p:tgtEl>
                                          <p:spTgt spid="13315">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strips(downRight)">
                                      <p:cBhvr>
                                        <p:cTn id="13"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advAuto="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